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a:xfrm>
            <a:off x="2692397" y="5037663"/>
            <a:ext cx="5214635" cy="279400"/>
          </a:xfrm>
        </p:spPr>
        <p:txBody>
          <a:bodyPr/>
          <a:lstStyle/>
          <a:p>
            <a:endParaRPr lang="en-IN"/>
          </a:p>
        </p:txBody>
      </p:sp>
      <p:sp>
        <p:nvSpPr>
          <p:cNvPr id="6" name="Slide Number Placeholder 5"/>
          <p:cNvSpPr>
            <a:spLocks noGrp="1"/>
          </p:cNvSpPr>
          <p:nvPr>
            <p:ph type="sldNum" sz="quarter" idx="12"/>
          </p:nvPr>
        </p:nvSpPr>
        <p:spPr>
          <a:xfrm>
            <a:off x="8956900" y="5037663"/>
            <a:ext cx="551167" cy="279400"/>
          </a:xfrm>
        </p:spPr>
        <p:txBody>
          <a:bodyPr/>
          <a:lstStyle/>
          <a:p>
            <a:fld id="{1265D7E9-7E53-45F5-9583-C1C55EE83090}" type="slidenum">
              <a:rPr lang="en-IN" smtClean="0"/>
              <a:t>‹#›</a:t>
            </a:fld>
            <a:endParaRPr lang="en-IN"/>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1512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spTree>
    <p:extLst>
      <p:ext uri="{BB962C8B-B14F-4D97-AF65-F5344CB8AC3E}">
        <p14:creationId xmlns:p14="http://schemas.microsoft.com/office/powerpoint/2010/main" val="3365178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1861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332FF8-FF86-47BD-B0F5-3958BA516F92}" type="datetimeFigureOut">
              <a:rPr lang="en-IN" smtClean="0"/>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65D7E9-7E53-45F5-9583-C1C55EE83090}" type="slidenum">
              <a:rPr lang="en-IN" smtClean="0"/>
              <a:t>‹#›</a:t>
            </a:fld>
            <a:endParaRPr lang="en-IN"/>
          </a:p>
        </p:txBody>
      </p:sp>
    </p:spTree>
    <p:extLst>
      <p:ext uri="{BB962C8B-B14F-4D97-AF65-F5344CB8AC3E}">
        <p14:creationId xmlns:p14="http://schemas.microsoft.com/office/powerpoint/2010/main" val="2617897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332FF8-FF86-47BD-B0F5-3958BA516F92}" type="datetimeFigureOut">
              <a:rPr lang="en-IN" smtClean="0"/>
              <a:t>31-03-2026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265D7E9-7E53-45F5-9583-C1C55EE83090}" type="slidenum">
              <a:rPr lang="en-IN" smtClean="0"/>
              <a:t>‹#›</a:t>
            </a:fld>
            <a:endParaRPr lang="en-IN"/>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0705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332FF8-FF86-47BD-B0F5-3958BA516F92}" type="datetimeFigureOut">
              <a:rPr lang="en-IN" smtClean="0"/>
              <a:t>31-03-2026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265D7E9-7E53-45F5-9583-C1C55EE83090}"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5993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32FF8-FF86-47BD-B0F5-3958BA516F92}" type="datetimeFigureOut">
              <a:rPr lang="en-IN" smtClean="0"/>
              <a:t>31-03-2026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265D7E9-7E53-45F5-9583-C1C55EE83090}" type="slidenum">
              <a:rPr lang="en-IN" smtClean="0"/>
              <a:t>‹#›</a:t>
            </a:fld>
            <a:endParaRPr lang="en-IN"/>
          </a:p>
        </p:txBody>
      </p:sp>
    </p:spTree>
    <p:extLst>
      <p:ext uri="{BB962C8B-B14F-4D97-AF65-F5344CB8AC3E}">
        <p14:creationId xmlns:p14="http://schemas.microsoft.com/office/powerpoint/2010/main" val="2687028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32FF8-FF86-47BD-B0F5-3958BA516F92}" type="datetimeFigureOut">
              <a:rPr lang="en-IN" smtClean="0"/>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65D7E9-7E53-45F5-9583-C1C55EE83090}" type="slidenum">
              <a:rPr lang="en-IN" smtClean="0"/>
              <a:t>‹#›</a:t>
            </a:fld>
            <a:endParaRPr lang="en-IN"/>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525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32FF8-FF86-47BD-B0F5-3958BA516F92}" type="datetimeFigureOut">
              <a:rPr lang="en-IN" smtClean="0"/>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65D7E9-7E53-45F5-9583-C1C55EE83090}" type="slidenum">
              <a:rPr lang="en-IN" smtClean="0"/>
              <a:t>‹#›</a:t>
            </a:fld>
            <a:endParaRPr lang="en-IN"/>
          </a:p>
        </p:txBody>
      </p:sp>
    </p:spTree>
    <p:extLst>
      <p:ext uri="{BB962C8B-B14F-4D97-AF65-F5344CB8AC3E}">
        <p14:creationId xmlns:p14="http://schemas.microsoft.com/office/powerpoint/2010/main" val="117600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332FF8-FF86-47BD-B0F5-3958BA516F92}" type="datetimeFigureOut">
              <a:rPr lang="en-IN" smtClean="0"/>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265D7E9-7E53-45F5-9583-C1C55EE83090}" type="slidenum">
              <a:rPr lang="en-IN" smtClean="0"/>
              <a:t>‹#›</a:t>
            </a:fld>
            <a:endParaRPr lang="en-IN"/>
          </a:p>
        </p:txBody>
      </p:sp>
    </p:spTree>
    <p:extLst>
      <p:ext uri="{BB962C8B-B14F-4D97-AF65-F5344CB8AC3E}">
        <p14:creationId xmlns:p14="http://schemas.microsoft.com/office/powerpoint/2010/main" val="2460038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182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552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spTree>
    <p:extLst>
      <p:ext uri="{BB962C8B-B14F-4D97-AF65-F5344CB8AC3E}">
        <p14:creationId xmlns:p14="http://schemas.microsoft.com/office/powerpoint/2010/main" val="3846027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3176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0028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7486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332FF8-FF86-47BD-B0F5-3958BA516F92}" type="datetimeFigureOut">
              <a:rPr lang="en-IN" smtClean="0"/>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265D7E9-7E53-45F5-9583-C1C55EE83090}" type="slidenum">
              <a:rPr lang="en-IN" smtClean="0"/>
              <a:t>‹#›</a:t>
            </a:fld>
            <a:endParaRPr lang="en-IN"/>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7106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A332FF8-FF86-47BD-B0F5-3958BA516F92}" type="datetimeFigureOut">
              <a:rPr lang="en-IN" smtClean="0"/>
              <a:t>31-03-2026</a:t>
            </a:fld>
            <a:endParaRPr lang="en-IN"/>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IN"/>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265D7E9-7E53-45F5-9583-C1C55EE83090}" type="slidenum">
              <a:rPr lang="en-IN" smtClean="0"/>
              <a:t>‹#›</a:t>
            </a:fld>
            <a:endParaRPr lang="en-IN"/>
          </a:p>
        </p:txBody>
      </p:sp>
    </p:spTree>
    <p:extLst>
      <p:ext uri="{BB962C8B-B14F-4D97-AF65-F5344CB8AC3E}">
        <p14:creationId xmlns:p14="http://schemas.microsoft.com/office/powerpoint/2010/main" val="2511822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F5405-DE26-DCD3-1D68-A0F5F531EE90}"/>
              </a:ext>
            </a:extLst>
          </p:cNvPr>
          <p:cNvSpPr>
            <a:spLocks noGrp="1"/>
          </p:cNvSpPr>
          <p:nvPr>
            <p:ph type="ctrTitle"/>
          </p:nvPr>
        </p:nvSpPr>
        <p:spPr/>
        <p:txBody>
          <a:bodyPr>
            <a:noAutofit/>
          </a:bodyPr>
          <a:lstStyle/>
          <a:p>
            <a:r>
              <a:rPr lang="en-US" sz="3200" dirty="0"/>
              <a:t>HUMAN RIGHTS CLUB –REPORT OF ACTIVITIES DONE IN THE ACADEMIC YEAR 2025-26</a:t>
            </a:r>
            <a:endParaRPr lang="en-IN" sz="3200" dirty="0"/>
          </a:p>
        </p:txBody>
      </p:sp>
      <p:sp>
        <p:nvSpPr>
          <p:cNvPr id="3" name="Subtitle 2">
            <a:extLst>
              <a:ext uri="{FF2B5EF4-FFF2-40B4-BE49-F238E27FC236}">
                <a16:creationId xmlns:a16="http://schemas.microsoft.com/office/drawing/2014/main" id="{706CFFC2-98F9-A62A-409B-48C4E2DD12EB}"/>
              </a:ext>
            </a:extLst>
          </p:cNvPr>
          <p:cNvSpPr>
            <a:spLocks noGrp="1"/>
          </p:cNvSpPr>
          <p:nvPr>
            <p:ph type="subTitle" idx="1"/>
          </p:nvPr>
        </p:nvSpPr>
        <p:spPr/>
        <p:txBody>
          <a:bodyPr>
            <a:normAutofit fontScale="40000" lnSpcReduction="20000"/>
          </a:bodyPr>
          <a:lstStyle/>
          <a:p>
            <a:r>
              <a:rPr lang="en-US" sz="3800" dirty="0">
                <a:latin typeface="Algerian" panose="04020705040A02060702" pitchFamily="82" charset="0"/>
              </a:rPr>
              <a:t>Club Co-</a:t>
            </a:r>
            <a:r>
              <a:rPr lang="en-US" sz="3800" dirty="0" err="1">
                <a:latin typeface="Algerian" panose="04020705040A02060702" pitchFamily="82" charset="0"/>
              </a:rPr>
              <a:t>ordinators</a:t>
            </a:r>
            <a:endParaRPr lang="en-US" sz="3800" dirty="0">
              <a:latin typeface="Algerian" panose="04020705040A02060702" pitchFamily="82" charset="0"/>
            </a:endParaRPr>
          </a:p>
          <a:p>
            <a:r>
              <a:rPr lang="en-US" sz="3800" dirty="0">
                <a:latin typeface="Algerian" panose="04020705040A02060702" pitchFamily="82" charset="0"/>
              </a:rPr>
              <a:t>               Dr. Ramesh P., Head, </a:t>
            </a:r>
          </a:p>
          <a:p>
            <a:r>
              <a:rPr lang="en-US" sz="3800" dirty="0">
                <a:latin typeface="Algerian" panose="04020705040A02060702" pitchFamily="82" charset="0"/>
              </a:rPr>
              <a:t>                  Department of History</a:t>
            </a:r>
          </a:p>
          <a:p>
            <a:r>
              <a:rPr lang="en-US" sz="3800" dirty="0">
                <a:latin typeface="Algerian" panose="04020705040A02060702" pitchFamily="82" charset="0"/>
              </a:rPr>
              <a:t>                             Ms. Nanda S. – Faculty Member of Political Science </a:t>
            </a:r>
            <a:endParaRPr lang="en-IN" sz="3800" dirty="0">
              <a:latin typeface="Algerian" panose="04020705040A02060702" pitchFamily="82" charset="0"/>
            </a:endParaRPr>
          </a:p>
          <a:p>
            <a:endParaRPr lang="en-IN" dirty="0"/>
          </a:p>
        </p:txBody>
      </p:sp>
    </p:spTree>
    <p:extLst>
      <p:ext uri="{BB962C8B-B14F-4D97-AF65-F5344CB8AC3E}">
        <p14:creationId xmlns:p14="http://schemas.microsoft.com/office/powerpoint/2010/main" val="556275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9CE2-B95E-E3CD-8B30-692109B71761}"/>
              </a:ext>
            </a:extLst>
          </p:cNvPr>
          <p:cNvSpPr>
            <a:spLocks noGrp="1"/>
          </p:cNvSpPr>
          <p:nvPr>
            <p:ph type="title"/>
          </p:nvPr>
        </p:nvSpPr>
        <p:spPr/>
        <p:txBody>
          <a:bodyPr>
            <a:normAutofit fontScale="90000"/>
          </a:bodyPr>
          <a:lstStyle/>
          <a:p>
            <a:r>
              <a:rPr lang="en-US" dirty="0"/>
              <a:t>ACTIVITIES PROPOSED FOR THE ACADEMIC YEAR 2025-26	</a:t>
            </a:r>
            <a:endParaRPr lang="en-IN" dirty="0"/>
          </a:p>
        </p:txBody>
      </p:sp>
      <p:sp>
        <p:nvSpPr>
          <p:cNvPr id="3" name="Content Placeholder 2">
            <a:extLst>
              <a:ext uri="{FF2B5EF4-FFF2-40B4-BE49-F238E27FC236}">
                <a16:creationId xmlns:a16="http://schemas.microsoft.com/office/drawing/2014/main" id="{B3A38A88-EC02-3538-C44E-05FC68B47A4D}"/>
              </a:ext>
            </a:extLst>
          </p:cNvPr>
          <p:cNvSpPr>
            <a:spLocks noGrp="1"/>
          </p:cNvSpPr>
          <p:nvPr>
            <p:ph idx="1"/>
          </p:nvPr>
        </p:nvSpPr>
        <p:spPr/>
        <p:txBody>
          <a:bodyPr>
            <a:normAutofit/>
          </a:bodyPr>
          <a:lstStyle/>
          <a:p>
            <a:r>
              <a:rPr lang="en-US" b="1" dirty="0"/>
              <a:t>Human Rights Day Observance – December 10.</a:t>
            </a:r>
          </a:p>
          <a:p>
            <a:r>
              <a:rPr lang="en-US" b="1" dirty="0"/>
              <a:t>Invited Lectures/Seminars, Group Discussions/Debates, Competitions, Film Screening</a:t>
            </a:r>
          </a:p>
          <a:p>
            <a:r>
              <a:rPr lang="en-US" b="1" dirty="0" err="1"/>
              <a:t>Sensitisation</a:t>
            </a:r>
            <a:r>
              <a:rPr lang="en-US" b="1" dirty="0"/>
              <a:t> of the theme and essence of Human Rights through Skit/Mime/Dance.</a:t>
            </a:r>
          </a:p>
          <a:p>
            <a:r>
              <a:rPr lang="en-US" b="1" dirty="0"/>
              <a:t>Outreach/Extension </a:t>
            </a:r>
            <a:r>
              <a:rPr lang="en-US" b="1" dirty="0" err="1"/>
              <a:t>Programmes</a:t>
            </a:r>
            <a:r>
              <a:rPr lang="en-US" b="1" dirty="0"/>
              <a:t>/Field Visits/Case Studies/Advocacy Campaigns</a:t>
            </a:r>
            <a:r>
              <a:rPr lang="en-IN" b="1" dirty="0"/>
              <a:t>.</a:t>
            </a:r>
            <a:endParaRPr lang="en-US" b="1" dirty="0"/>
          </a:p>
        </p:txBody>
      </p:sp>
    </p:spTree>
    <p:extLst>
      <p:ext uri="{BB962C8B-B14F-4D97-AF65-F5344CB8AC3E}">
        <p14:creationId xmlns:p14="http://schemas.microsoft.com/office/powerpoint/2010/main" val="741590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7BA92-0905-711E-1B09-786A706CD4D2}"/>
              </a:ext>
            </a:extLst>
          </p:cNvPr>
          <p:cNvSpPr>
            <a:spLocks noGrp="1"/>
          </p:cNvSpPr>
          <p:nvPr>
            <p:ph type="title"/>
          </p:nvPr>
        </p:nvSpPr>
        <p:spPr/>
        <p:txBody>
          <a:bodyPr>
            <a:normAutofit/>
          </a:bodyPr>
          <a:lstStyle/>
          <a:p>
            <a:r>
              <a:rPr lang="en-US" dirty="0"/>
              <a:t>ACTIVITIES DONE</a:t>
            </a:r>
            <a:endParaRPr lang="en-IN" dirty="0"/>
          </a:p>
        </p:txBody>
      </p:sp>
      <p:sp>
        <p:nvSpPr>
          <p:cNvPr id="3" name="Content Placeholder 2">
            <a:extLst>
              <a:ext uri="{FF2B5EF4-FFF2-40B4-BE49-F238E27FC236}">
                <a16:creationId xmlns:a16="http://schemas.microsoft.com/office/drawing/2014/main" id="{767DF613-B851-B98C-E3B1-D4E47ECA7407}"/>
              </a:ext>
            </a:extLst>
          </p:cNvPr>
          <p:cNvSpPr>
            <a:spLocks noGrp="1"/>
          </p:cNvSpPr>
          <p:nvPr>
            <p:ph idx="1"/>
          </p:nvPr>
        </p:nvSpPr>
        <p:spPr/>
        <p:txBody>
          <a:bodyPr>
            <a:normAutofit fontScale="70000" lnSpcReduction="20000"/>
          </a:bodyPr>
          <a:lstStyle/>
          <a:p>
            <a:pPr marL="0" indent="0">
              <a:buNone/>
            </a:pPr>
            <a:r>
              <a:rPr lang="en-US" b="1" dirty="0"/>
              <a:t>1) Seminars, Group Discussions, Debates, Brainstorming and Think-Pair-Share conducted in Classrooms on various aspects/themes of Human Rights.</a:t>
            </a:r>
          </a:p>
          <a:p>
            <a:pPr marL="0" indent="0">
              <a:buNone/>
            </a:pPr>
            <a:r>
              <a:rPr lang="en-US" b="1" dirty="0"/>
              <a:t>2) </a:t>
            </a:r>
            <a:r>
              <a:rPr lang="en-US" b="1" dirty="0" err="1"/>
              <a:t>Sensitisation</a:t>
            </a:r>
            <a:r>
              <a:rPr lang="en-US" b="1" dirty="0"/>
              <a:t> of the theme and essence of Human Rights among the Students, as part of the Academic Curriculum (S1 FYUGP Political Science Paper – Human Rights).</a:t>
            </a:r>
          </a:p>
          <a:p>
            <a:pPr marL="0" indent="0">
              <a:buNone/>
            </a:pPr>
            <a:r>
              <a:rPr lang="en-US" b="1" dirty="0"/>
              <a:t>3) Participated in the Group Race and Solidarity March that was </a:t>
            </a:r>
            <a:r>
              <a:rPr lang="en-US" b="1" dirty="0" err="1"/>
              <a:t>organised</a:t>
            </a:r>
            <a:r>
              <a:rPr lang="en-US" b="1" dirty="0"/>
              <a:t> by the Xavier Outreach Service (XOS) of St. Xavier’s College, </a:t>
            </a:r>
            <a:r>
              <a:rPr lang="en-US" b="1" dirty="0" err="1"/>
              <a:t>Thumba</a:t>
            </a:r>
            <a:r>
              <a:rPr lang="en-US" b="1" dirty="0"/>
              <a:t>, together with NCC Navy, NCC Army, NSS, Women Studies Centre, AICUF, which was flagged off by the College Principal, Prof. (Dr.) Thomas Scaria, as part of the “</a:t>
            </a:r>
            <a:r>
              <a:rPr lang="en-US" b="1" dirty="0" err="1"/>
              <a:t>Avakasha</a:t>
            </a:r>
            <a:r>
              <a:rPr lang="en-US" b="1" dirty="0"/>
              <a:t> </a:t>
            </a:r>
            <a:r>
              <a:rPr lang="en-US" b="1" dirty="0" err="1"/>
              <a:t>Samrakshana</a:t>
            </a:r>
            <a:r>
              <a:rPr lang="en-US" b="1" dirty="0"/>
              <a:t> Rally” conducted by the </a:t>
            </a:r>
            <a:r>
              <a:rPr lang="en-US" b="1" dirty="0" err="1"/>
              <a:t>Theeradesha</a:t>
            </a:r>
            <a:r>
              <a:rPr lang="en-US" b="1" dirty="0"/>
              <a:t> Mahila Vedi, as part of International Fisherwomen’s Day, on 4th November 2025, along the coastal road of Thiruvananthapuram District. Leaders of the rally shared insights on its objectives, emphasizing the need for the younger generation to be aware of the rights of Fisherwomen and to stand up with determination and unity. The Human Rights Club Co-</a:t>
            </a:r>
            <a:r>
              <a:rPr lang="en-US" b="1" dirty="0" err="1"/>
              <a:t>ordinators</a:t>
            </a:r>
            <a:r>
              <a:rPr lang="en-US" b="1" dirty="0"/>
              <a:t> and Student Members also thus joined in solidarity with their cause, extending all moral support.</a:t>
            </a:r>
          </a:p>
          <a:p>
            <a:pPr marL="0" indent="0">
              <a:buNone/>
            </a:pPr>
            <a:endParaRPr lang="en-IN" dirty="0"/>
          </a:p>
        </p:txBody>
      </p:sp>
    </p:spTree>
    <p:extLst>
      <p:ext uri="{BB962C8B-B14F-4D97-AF65-F5344CB8AC3E}">
        <p14:creationId xmlns:p14="http://schemas.microsoft.com/office/powerpoint/2010/main" val="1492214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0AC8FE9-492A-5293-8420-11BE5658A9C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7220" y="524180"/>
            <a:ext cx="2488406" cy="3317875"/>
          </a:xfrm>
        </p:spPr>
      </p:pic>
      <p:pic>
        <p:nvPicPr>
          <p:cNvPr id="7" name="Picture 6">
            <a:extLst>
              <a:ext uri="{FF2B5EF4-FFF2-40B4-BE49-F238E27FC236}">
                <a16:creationId xmlns:a16="http://schemas.microsoft.com/office/drawing/2014/main" id="{665AF868-8144-0AE2-98B0-04A5196AC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8995" y="524180"/>
            <a:ext cx="2556589" cy="3022601"/>
          </a:xfrm>
          <a:prstGeom prst="rect">
            <a:avLst/>
          </a:prstGeom>
        </p:spPr>
      </p:pic>
      <p:pic>
        <p:nvPicPr>
          <p:cNvPr id="9" name="Picture 8">
            <a:extLst>
              <a:ext uri="{FF2B5EF4-FFF2-40B4-BE49-F238E27FC236}">
                <a16:creationId xmlns:a16="http://schemas.microsoft.com/office/drawing/2014/main" id="{F5095327-AF32-0F3E-5982-FFA9F5DE98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3935" y="3602793"/>
            <a:ext cx="4102482" cy="3076862"/>
          </a:xfrm>
          <a:prstGeom prst="rect">
            <a:avLst/>
          </a:prstGeom>
        </p:spPr>
      </p:pic>
      <p:pic>
        <p:nvPicPr>
          <p:cNvPr id="11" name="Picture 10">
            <a:extLst>
              <a:ext uri="{FF2B5EF4-FFF2-40B4-BE49-F238E27FC236}">
                <a16:creationId xmlns:a16="http://schemas.microsoft.com/office/drawing/2014/main" id="{1877C77D-999E-6C44-1035-1A32A385CA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3247" y="626816"/>
            <a:ext cx="3250163" cy="2437622"/>
          </a:xfrm>
          <a:prstGeom prst="rect">
            <a:avLst/>
          </a:prstGeom>
        </p:spPr>
      </p:pic>
      <p:pic>
        <p:nvPicPr>
          <p:cNvPr id="13" name="Picture 12">
            <a:extLst>
              <a:ext uri="{FF2B5EF4-FFF2-40B4-BE49-F238E27FC236}">
                <a16:creationId xmlns:a16="http://schemas.microsoft.com/office/drawing/2014/main" id="{0D5C75C4-9B05-ED59-8DE1-0F2CF6EFED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58952" y="524180"/>
            <a:ext cx="2350926" cy="3134568"/>
          </a:xfrm>
          <a:prstGeom prst="rect">
            <a:avLst/>
          </a:prstGeom>
        </p:spPr>
      </p:pic>
    </p:spTree>
    <p:extLst>
      <p:ext uri="{BB962C8B-B14F-4D97-AF65-F5344CB8AC3E}">
        <p14:creationId xmlns:p14="http://schemas.microsoft.com/office/powerpoint/2010/main" val="3521887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03C5F8-72BA-53E2-118D-58EF2D79E8D8}"/>
              </a:ext>
            </a:extLst>
          </p:cNvPr>
          <p:cNvSpPr>
            <a:spLocks noGrp="1"/>
          </p:cNvSpPr>
          <p:nvPr>
            <p:ph idx="1"/>
          </p:nvPr>
        </p:nvSpPr>
        <p:spPr/>
        <p:txBody>
          <a:bodyPr>
            <a:normAutofit fontScale="92500" lnSpcReduction="10000"/>
          </a:bodyPr>
          <a:lstStyle/>
          <a:p>
            <a:pPr marL="0" indent="0">
              <a:buNone/>
            </a:pPr>
            <a:endParaRPr lang="en-US" sz="1800" b="1" dirty="0"/>
          </a:p>
          <a:p>
            <a:pPr marL="0" indent="0">
              <a:buNone/>
            </a:pPr>
            <a:endParaRPr lang="en-US" sz="1800" b="1" dirty="0"/>
          </a:p>
          <a:p>
            <a:pPr marL="0" indent="0">
              <a:buNone/>
            </a:pPr>
            <a:r>
              <a:rPr lang="en-US" sz="1800" b="1" dirty="0"/>
              <a:t>4) Extended whole-hearted support through sincere contributions to the “Happy  Pages” - ‘ Gift a Story, Grow a Smile’ Initiative, </a:t>
            </a:r>
            <a:r>
              <a:rPr lang="en-US" sz="1800" b="1" dirty="0" err="1"/>
              <a:t>organised</a:t>
            </a:r>
            <a:r>
              <a:rPr lang="en-US" sz="1800" b="1" dirty="0"/>
              <a:t> by the College Union 2025-26, as part of the International Day of Happiness (20</a:t>
            </a:r>
            <a:r>
              <a:rPr lang="en-US" sz="1800" b="1" baseline="30000" dirty="0"/>
              <a:t>th</a:t>
            </a:r>
            <a:r>
              <a:rPr lang="en-US" sz="1800" b="1" dirty="0"/>
              <a:t> March 2026). </a:t>
            </a:r>
          </a:p>
          <a:p>
            <a:pPr marL="0" indent="0">
              <a:buNone/>
            </a:pPr>
            <a:r>
              <a:rPr lang="en-US" sz="1800" b="1" dirty="0"/>
              <a:t>The initiative aimed to set up a small library for the Children of Lenny Peters Girls’ Home, </a:t>
            </a:r>
            <a:r>
              <a:rPr lang="en-US" sz="1800" b="1" dirty="0" err="1"/>
              <a:t>Vettuthura</a:t>
            </a:r>
            <a:r>
              <a:rPr lang="en-US" sz="1800" b="1" dirty="0"/>
              <a:t>, encouraging the sharing of knowledge and joy, with the message – “One Book, One Child, One Smile”. Thus, the Human Rights Club Co-</a:t>
            </a:r>
            <a:r>
              <a:rPr lang="en-US" sz="1800" b="1" dirty="0" err="1"/>
              <a:t>ordinators</a:t>
            </a:r>
            <a:r>
              <a:rPr lang="en-US" sz="1800" b="1" dirty="0"/>
              <a:t> and Student Members also made honest contributions to it, and became a part of the extension activity for a noble cause, consciously driven by the idea that every child, irrespective of his/her socio-economic backgrounds, should be able to enjoy the right to live a happy, meaningful and dignified life, for which, education and reading are all inevitable.</a:t>
            </a:r>
            <a:endParaRPr lang="en-IN" sz="1800" b="1" dirty="0"/>
          </a:p>
        </p:txBody>
      </p:sp>
      <p:pic>
        <p:nvPicPr>
          <p:cNvPr id="5" name="Picture 4">
            <a:extLst>
              <a:ext uri="{FF2B5EF4-FFF2-40B4-BE49-F238E27FC236}">
                <a16:creationId xmlns:a16="http://schemas.microsoft.com/office/drawing/2014/main" id="{DD160EC6-3AD9-55A5-F839-F02449F937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4969" y="485194"/>
            <a:ext cx="2640313" cy="2836504"/>
          </a:xfrm>
          <a:prstGeom prst="rect">
            <a:avLst/>
          </a:prstGeom>
        </p:spPr>
      </p:pic>
    </p:spTree>
    <p:extLst>
      <p:ext uri="{BB962C8B-B14F-4D97-AF65-F5344CB8AC3E}">
        <p14:creationId xmlns:p14="http://schemas.microsoft.com/office/powerpoint/2010/main" val="1256665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A00A58-55AC-9840-339C-F6406A7E1E2D}"/>
              </a:ext>
            </a:extLst>
          </p:cNvPr>
          <p:cNvSpPr>
            <a:spLocks noGrp="1"/>
          </p:cNvSpPr>
          <p:nvPr>
            <p:ph idx="1"/>
          </p:nvPr>
        </p:nvSpPr>
        <p:spPr/>
        <p:txBody>
          <a:bodyPr>
            <a:normAutofit/>
          </a:bodyPr>
          <a:lstStyle/>
          <a:p>
            <a:pPr marL="0" indent="0" algn="ctr">
              <a:buNone/>
            </a:pPr>
            <a:endParaRPr lang="en-US" sz="5400" dirty="0"/>
          </a:p>
          <a:p>
            <a:pPr marL="0" indent="0" algn="ctr">
              <a:buNone/>
            </a:pPr>
            <a:r>
              <a:rPr lang="en-US" sz="5400" dirty="0"/>
              <a:t>THANK YOU</a:t>
            </a:r>
            <a:endParaRPr lang="en-IN" sz="5400" dirty="0"/>
          </a:p>
        </p:txBody>
      </p:sp>
    </p:spTree>
    <p:extLst>
      <p:ext uri="{BB962C8B-B14F-4D97-AF65-F5344CB8AC3E}">
        <p14:creationId xmlns:p14="http://schemas.microsoft.com/office/powerpoint/2010/main" val="39027970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52</TotalTime>
  <Words>475</Words>
  <Application>Microsoft Office PowerPoint</Application>
  <PresentationFormat>Widescreen</PresentationFormat>
  <Paragraphs>20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Algerian</vt:lpstr>
      <vt:lpstr>Arial</vt:lpstr>
      <vt:lpstr>Garamond</vt:lpstr>
      <vt:lpstr>Organic</vt:lpstr>
      <vt:lpstr>HUMAN RIGHTS CLUB –REPORT OF ACTIVITIES DONE IN THE ACADEMIC YEAR 2025-26</vt:lpstr>
      <vt:lpstr>ACTIVITIES PROPOSED FOR THE ACADEMIC YEAR 2025-26 </vt:lpstr>
      <vt:lpstr>ACTIVITIES DONE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Nanda Sajith</dc:creator>
  <cp:lastModifiedBy>Nanda Sajith</cp:lastModifiedBy>
  <cp:revision>1</cp:revision>
  <dcterms:created xsi:type="dcterms:W3CDTF">2026-03-31T01:35:18Z</dcterms:created>
  <dcterms:modified xsi:type="dcterms:W3CDTF">2026-03-31T02:28:04Z</dcterms:modified>
</cp:coreProperties>
</file>